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63" r:id="rId3"/>
    <p:sldId id="265" r:id="rId4"/>
    <p:sldId id="258" r:id="rId5"/>
    <p:sldId id="257" r:id="rId6"/>
    <p:sldId id="267" r:id="rId7"/>
    <p:sldId id="266" r:id="rId8"/>
    <p:sldId id="268" r:id="rId9"/>
    <p:sldId id="269" r:id="rId10"/>
    <p:sldId id="270" r:id="rId11"/>
    <p:sldId id="273" r:id="rId12"/>
    <p:sldId id="272" r:id="rId13"/>
    <p:sldId id="274" r:id="rId14"/>
    <p:sldId id="264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34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1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10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8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12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00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9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840590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92364" y="2443559"/>
            <a:ext cx="120072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5:</a:t>
            </a:r>
            <a:r>
              <a:rPr lang="en-US" sz="6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;p14">
            <a:extLst>
              <a:ext uri="{FF2B5EF4-FFF2-40B4-BE49-F238E27FC236}">
                <a16:creationId xmlns:a16="http://schemas.microsoft.com/office/drawing/2014/main" id="{E4E31174-3307-4712-8C5B-0BC7CAD81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8B9CA0B-82AD-4F7F-A772-F801A2F7179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Parameter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3B18A-BF57-442E-A413-4A328B9E36F3}"/>
              </a:ext>
            </a:extLst>
          </p:cNvPr>
          <p:cNvSpPr txBox="1"/>
          <p:nvPr/>
        </p:nvSpPr>
        <p:spPr>
          <a:xfrm>
            <a:off x="672810" y="1440405"/>
            <a:ext cx="9001126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 thể hiểu đơn giản </a:t>
            </a:r>
            <a:r>
              <a:rPr lang="vi-VN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parametter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là</a:t>
            </a:r>
            <a:endParaRPr lang="vi-VN" sz="2000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Tập hợp một hay nhiều biến chứa các giá trị cần thiết để thao tác trong hàm.</a:t>
            </a:r>
            <a:endParaRPr lang="vi-VN" sz="2000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 giá trị của các biến này là những giá trị mà người dùng truyền vào khi gọi hàm đó.</a:t>
            </a:r>
            <a:endParaRPr lang="vi-VN" sz="2000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Khai báo một </a:t>
            </a:r>
            <a:r>
              <a:rPr lang="vi-VN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parametter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cũng giống như khai báo biến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Khi khai báo nhiều </a:t>
            </a:r>
            <a:r>
              <a:rPr lang="vi-VN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parametter</a:t>
            </a:r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thì các khai báo phải cách nhau bởi dấu “,”</a:t>
            </a:r>
            <a:endParaRPr lang="vi-VN" sz="2000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373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;p14">
            <a:extLst>
              <a:ext uri="{FF2B5EF4-FFF2-40B4-BE49-F238E27FC236}">
                <a16:creationId xmlns:a16="http://schemas.microsoft.com/office/drawing/2014/main" id="{E4E31174-3307-4712-8C5B-0BC7CAD81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8B9CA0B-82AD-4F7F-A772-F801A2F7179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Truyền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tham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số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Java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BCD21-5E14-4EF9-AFDE-345FCD5EEBF2}"/>
              </a:ext>
            </a:extLst>
          </p:cNvPr>
          <p:cNvSpPr txBox="1"/>
          <p:nvPr/>
        </p:nvSpPr>
        <p:spPr>
          <a:xfrm>
            <a:off x="459509" y="992035"/>
            <a:ext cx="11021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b="1" i="0" dirty="0">
                <a:solidFill>
                  <a:srgbClr val="25265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Truyền tham trị trong Java</a:t>
            </a:r>
          </a:p>
          <a:p>
            <a:pPr marL="285750" indent="-285750" algn="just">
              <a:buFontTx/>
              <a:buChar char="-"/>
            </a:pP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 Java, khi gọi một phương thức và truyền một giá trị cho phương thức, được gọi là </a:t>
            </a:r>
            <a:r>
              <a:rPr lang="vi-V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truyền tham trị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Việc thay đổi giá trị chỉ có hiệu lực trong phương thức được gọi, không có hiệu lực bên ngoài phương thức.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 Java, truyền tham trị dành cho các tham số có kiểu dữ liệu nguyên thủy là </a:t>
            </a:r>
            <a:r>
              <a:rPr lang="vi-V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byte, short, int, long, float, double, boolean, char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FE954-5954-4A5A-B492-E1ECF9A8D664}"/>
              </a:ext>
            </a:extLst>
          </p:cNvPr>
          <p:cNvSpPr txBox="1"/>
          <p:nvPr/>
        </p:nvSpPr>
        <p:spPr>
          <a:xfrm>
            <a:off x="7380281" y="205749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F29391-AED9-4CEA-BB51-4FFDB1F61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1" y="2148468"/>
            <a:ext cx="6549035" cy="3972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B70B5-A7AC-40E5-AEFE-79288D99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283" y="2365273"/>
            <a:ext cx="352474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575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;p14">
            <a:extLst>
              <a:ext uri="{FF2B5EF4-FFF2-40B4-BE49-F238E27FC236}">
                <a16:creationId xmlns:a16="http://schemas.microsoft.com/office/drawing/2014/main" id="{E4E31174-3307-4712-8C5B-0BC7CAD81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8B9CA0B-82AD-4F7F-A772-F801A2F7179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Truyền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tham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số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Java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BCD21-5E14-4EF9-AFDE-345FCD5EEBF2}"/>
              </a:ext>
            </a:extLst>
          </p:cNvPr>
          <p:cNvSpPr txBox="1"/>
          <p:nvPr/>
        </p:nvSpPr>
        <p:spPr>
          <a:xfrm>
            <a:off x="459509" y="992035"/>
            <a:ext cx="11021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b="1" i="0" dirty="0">
                <a:solidFill>
                  <a:srgbClr val="25265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Truyền tham chiếu trong Java</a:t>
            </a:r>
          </a:p>
          <a:p>
            <a:pPr marL="285750" indent="-285750" algn="l">
              <a:buFontTx/>
              <a:buChar char="-"/>
            </a:pP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 Java, khi gọi một phương thức và truyền một tham chiếu cho phương thức, được gọi là </a:t>
            </a:r>
            <a:r>
              <a:rPr lang="vi-V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truyền tham chiếu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Việc thay đổi giá trị của biến tham chiếu bên trong phương thức làm thay đổi giá trị của nó.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 Java, tất các phương thức có tham số là biến có kiểu là các lớp (class) đều là kiểu tham chiếu.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FE954-5954-4A5A-B492-E1ECF9A8D664}"/>
              </a:ext>
            </a:extLst>
          </p:cNvPr>
          <p:cNvSpPr txBox="1"/>
          <p:nvPr/>
        </p:nvSpPr>
        <p:spPr>
          <a:xfrm>
            <a:off x="7380281" y="205749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C3293-8A9F-423D-B13C-9CDD7CF6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2039283"/>
            <a:ext cx="6291651" cy="4324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1F616-16AB-46C4-B7FE-95247642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281" y="2455276"/>
            <a:ext cx="398200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21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607879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8553" y="610003"/>
            <a:ext cx="7544284" cy="71833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23" name="矩形 22"/>
          <p:cNvSpPr/>
          <p:nvPr/>
        </p:nvSpPr>
        <p:spPr>
          <a:xfrm>
            <a:off x="283213" y="302895"/>
            <a:ext cx="11626215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ïṣḷîdè"/>
          <p:cNvGrpSpPr/>
          <p:nvPr/>
        </p:nvGrpSpPr>
        <p:grpSpPr>
          <a:xfrm>
            <a:off x="5626127" y="3114191"/>
            <a:ext cx="908685" cy="952657"/>
            <a:chOff x="4196780" y="2834333"/>
            <a:chExt cx="1458180" cy="1663040"/>
          </a:xfrm>
          <a:solidFill>
            <a:srgbClr val="F8C002"/>
          </a:solidFill>
        </p:grpSpPr>
        <p:sp>
          <p:nvSpPr>
            <p:cNvPr id="53" name="iṥḷîḓê"/>
            <p:cNvSpPr/>
            <p:nvPr/>
          </p:nvSpPr>
          <p:spPr bwMode="auto">
            <a:xfrm>
              <a:off x="419678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íş1íḑè"/>
            <p:cNvSpPr>
              <a:spLocks noChangeAspect="1"/>
            </p:cNvSpPr>
            <p:nvPr/>
          </p:nvSpPr>
          <p:spPr bwMode="auto">
            <a:xfrm>
              <a:off x="4660320" y="3439028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文本框 2"/>
          <p:cNvSpPr txBox="1"/>
          <p:nvPr/>
        </p:nvSpPr>
        <p:spPr>
          <a:xfrm>
            <a:off x="1803543" y="4149802"/>
            <a:ext cx="1847426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Cấu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trúc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hàm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7" name="文本框 11"/>
          <p:cNvSpPr txBox="1"/>
          <p:nvPr/>
        </p:nvSpPr>
        <p:spPr>
          <a:xfrm>
            <a:off x="4536270" y="4149802"/>
            <a:ext cx="3088398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Các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kiểu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trả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về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của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hàm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文本框 18"/>
          <p:cNvSpPr txBox="1"/>
          <p:nvPr/>
        </p:nvSpPr>
        <p:spPr>
          <a:xfrm>
            <a:off x="8394763" y="4149802"/>
            <a:ext cx="2096822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Parameter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273272" y="3124356"/>
            <a:ext cx="908685" cy="952657"/>
            <a:chOff x="1885950" y="2309572"/>
            <a:chExt cx="1313180" cy="1497965"/>
          </a:xfrm>
        </p:grpSpPr>
        <p:sp>
          <p:nvSpPr>
            <p:cNvPr id="62" name="íṥ1íḋè"/>
            <p:cNvSpPr/>
            <p:nvPr/>
          </p:nvSpPr>
          <p:spPr bwMode="auto">
            <a:xfrm>
              <a:off x="1885950" y="2309572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8"/>
            <p:cNvSpPr>
              <a:spLocks noEditPoints="1"/>
            </p:cNvSpPr>
            <p:nvPr/>
          </p:nvSpPr>
          <p:spPr bwMode="auto">
            <a:xfrm>
              <a:off x="2276192" y="2812664"/>
              <a:ext cx="531661" cy="512257"/>
            </a:xfrm>
            <a:custGeom>
              <a:avLst/>
              <a:gdLst>
                <a:gd name="T0" fmla="*/ 139 w 258"/>
                <a:gd name="T1" fmla="*/ 8 h 248"/>
                <a:gd name="T2" fmla="*/ 165 w 258"/>
                <a:gd name="T3" fmla="*/ 88 h 248"/>
                <a:gd name="T4" fmla="*/ 248 w 258"/>
                <a:gd name="T5" fmla="*/ 88 h 248"/>
                <a:gd name="T6" fmla="*/ 258 w 258"/>
                <a:gd name="T7" fmla="*/ 97 h 248"/>
                <a:gd name="T8" fmla="*/ 254 w 258"/>
                <a:gd name="T9" fmla="*/ 105 h 248"/>
                <a:gd name="T10" fmla="*/ 254 w 258"/>
                <a:gd name="T11" fmla="*/ 105 h 248"/>
                <a:gd name="T12" fmla="*/ 186 w 258"/>
                <a:gd name="T13" fmla="*/ 154 h 248"/>
                <a:gd name="T14" fmla="*/ 212 w 258"/>
                <a:gd name="T15" fmla="*/ 234 h 248"/>
                <a:gd name="T16" fmla="*/ 206 w 258"/>
                <a:gd name="T17" fmla="*/ 246 h 248"/>
                <a:gd name="T18" fmla="*/ 197 w 258"/>
                <a:gd name="T19" fmla="*/ 245 h 248"/>
                <a:gd name="T20" fmla="*/ 129 w 258"/>
                <a:gd name="T21" fmla="*/ 196 h 248"/>
                <a:gd name="T22" fmla="*/ 62 w 258"/>
                <a:gd name="T23" fmla="*/ 245 h 248"/>
                <a:gd name="T24" fmla="*/ 48 w 258"/>
                <a:gd name="T25" fmla="*/ 243 h 248"/>
                <a:gd name="T26" fmla="*/ 47 w 258"/>
                <a:gd name="T27" fmla="*/ 233 h 248"/>
                <a:gd name="T28" fmla="*/ 73 w 258"/>
                <a:gd name="T29" fmla="*/ 154 h 248"/>
                <a:gd name="T30" fmla="*/ 5 w 258"/>
                <a:gd name="T31" fmla="*/ 105 h 248"/>
                <a:gd name="T32" fmla="*/ 3 w 258"/>
                <a:gd name="T33" fmla="*/ 92 h 248"/>
                <a:gd name="T34" fmla="*/ 11 w 258"/>
                <a:gd name="T35" fmla="*/ 88 h 248"/>
                <a:gd name="T36" fmla="*/ 94 w 258"/>
                <a:gd name="T37" fmla="*/ 88 h 248"/>
                <a:gd name="T38" fmla="*/ 120 w 258"/>
                <a:gd name="T39" fmla="*/ 8 h 248"/>
                <a:gd name="T40" fmla="*/ 132 w 258"/>
                <a:gd name="T41" fmla="*/ 2 h 248"/>
                <a:gd name="T42" fmla="*/ 139 w 258"/>
                <a:gd name="T43" fmla="*/ 8 h 248"/>
                <a:gd name="T44" fmla="*/ 139 w 258"/>
                <a:gd name="T45" fmla="*/ 8 h 248"/>
                <a:gd name="T46" fmla="*/ 148 w 258"/>
                <a:gd name="T47" fmla="*/ 101 h 248"/>
                <a:gd name="T48" fmla="*/ 148 w 258"/>
                <a:gd name="T49" fmla="*/ 101 h 248"/>
                <a:gd name="T50" fmla="*/ 129 w 258"/>
                <a:gd name="T51" fmla="*/ 43 h 248"/>
                <a:gd name="T52" fmla="*/ 111 w 258"/>
                <a:gd name="T53" fmla="*/ 100 h 248"/>
                <a:gd name="T54" fmla="*/ 102 w 258"/>
                <a:gd name="T55" fmla="*/ 107 h 248"/>
                <a:gd name="T56" fmla="*/ 41 w 258"/>
                <a:gd name="T57" fmla="*/ 107 h 248"/>
                <a:gd name="T58" fmla="*/ 90 w 258"/>
                <a:gd name="T59" fmla="*/ 143 h 248"/>
                <a:gd name="T60" fmla="*/ 94 w 258"/>
                <a:gd name="T61" fmla="*/ 154 h 248"/>
                <a:gd name="T62" fmla="*/ 75 w 258"/>
                <a:gd name="T63" fmla="*/ 211 h 248"/>
                <a:gd name="T64" fmla="*/ 123 w 258"/>
                <a:gd name="T65" fmla="*/ 176 h 248"/>
                <a:gd name="T66" fmla="*/ 135 w 258"/>
                <a:gd name="T67" fmla="*/ 175 h 248"/>
                <a:gd name="T68" fmla="*/ 184 w 258"/>
                <a:gd name="T69" fmla="*/ 211 h 248"/>
                <a:gd name="T70" fmla="*/ 165 w 258"/>
                <a:gd name="T71" fmla="*/ 154 h 248"/>
                <a:gd name="T72" fmla="*/ 169 w 258"/>
                <a:gd name="T73" fmla="*/ 143 h 248"/>
                <a:gd name="T74" fmla="*/ 217 w 258"/>
                <a:gd name="T75" fmla="*/ 107 h 248"/>
                <a:gd name="T76" fmla="*/ 158 w 258"/>
                <a:gd name="T77" fmla="*/ 107 h 248"/>
                <a:gd name="T78" fmla="*/ 148 w 258"/>
                <a:gd name="T79" fmla="*/ 10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8" h="248">
                  <a:moveTo>
                    <a:pt x="139" y="8"/>
                  </a:moveTo>
                  <a:cubicBezTo>
                    <a:pt x="165" y="88"/>
                    <a:pt x="165" y="88"/>
                    <a:pt x="165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54" y="88"/>
                    <a:pt x="258" y="92"/>
                    <a:pt x="258" y="97"/>
                  </a:cubicBezTo>
                  <a:cubicBezTo>
                    <a:pt x="258" y="101"/>
                    <a:pt x="256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4" y="239"/>
                    <a:pt x="211" y="245"/>
                    <a:pt x="206" y="246"/>
                  </a:cubicBezTo>
                  <a:cubicBezTo>
                    <a:pt x="203" y="247"/>
                    <a:pt x="199" y="247"/>
                    <a:pt x="197" y="24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8"/>
                    <a:pt x="51" y="247"/>
                    <a:pt x="48" y="243"/>
                  </a:cubicBezTo>
                  <a:cubicBezTo>
                    <a:pt x="46" y="240"/>
                    <a:pt x="46" y="236"/>
                    <a:pt x="47" y="233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02"/>
                    <a:pt x="0" y="96"/>
                    <a:pt x="3" y="92"/>
                  </a:cubicBezTo>
                  <a:cubicBezTo>
                    <a:pt x="5" y="89"/>
                    <a:pt x="8" y="88"/>
                    <a:pt x="11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3"/>
                    <a:pt x="127" y="0"/>
                    <a:pt x="132" y="2"/>
                  </a:cubicBezTo>
                  <a:cubicBezTo>
                    <a:pt x="136" y="3"/>
                    <a:pt x="138" y="5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48" y="101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6" y="107"/>
                    <a:pt x="10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3" y="145"/>
                    <a:pt x="95" y="149"/>
                    <a:pt x="94" y="154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7" y="173"/>
                    <a:pt x="132" y="173"/>
                    <a:pt x="135" y="175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4" y="150"/>
                    <a:pt x="165" y="145"/>
                    <a:pt x="169" y="143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4" y="108"/>
                    <a:pt x="149" y="105"/>
                    <a:pt x="148" y="101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988832" y="3114192"/>
            <a:ext cx="908685" cy="952657"/>
            <a:chOff x="6609715" y="2310207"/>
            <a:chExt cx="1313180" cy="1497965"/>
          </a:xfrm>
        </p:grpSpPr>
        <p:sp>
          <p:nvSpPr>
            <p:cNvPr id="65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692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Cấu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trúc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hàm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8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Cấu</a:t>
            </a:r>
            <a:r>
              <a:rPr lang="en-US" sz="36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trúc</a:t>
            </a:r>
            <a:r>
              <a:rPr lang="en-US" sz="36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hàm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41753-9532-4006-AAED-2A21915368BE}"/>
              </a:ext>
            </a:extLst>
          </p:cNvPr>
          <p:cNvSpPr txBox="1"/>
          <p:nvPr/>
        </p:nvSpPr>
        <p:spPr>
          <a:xfrm>
            <a:off x="653719" y="933979"/>
            <a:ext cx="90819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b="1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Quyền</a:t>
            </a:r>
            <a:r>
              <a:rPr lang="en-US" sz="2000" b="1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b="1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000" b="1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b="1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b="1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1" i="0" dirty="0">
                <a:solidFill>
                  <a:srgbClr val="008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[Parameter]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){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}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9D1A6-78EC-478C-8259-8065E24C44EF}"/>
              </a:ext>
            </a:extLst>
          </p:cNvPr>
          <p:cNvSpPr txBox="1"/>
          <p:nvPr/>
        </p:nvSpPr>
        <p:spPr>
          <a:xfrm>
            <a:off x="653719" y="2038005"/>
            <a:ext cx="104574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rong đó:</a:t>
            </a:r>
            <a:endParaRPr lang="vi-VN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b="0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b="0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Quyền</a:t>
            </a:r>
            <a:r>
              <a:rPr lang="en-US" b="0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b="0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vi-VN" b="0" i="0" dirty="0">
                <a:solidFill>
                  <a:srgbClr val="B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 các từ khóa như: </a:t>
            </a:r>
            <a:r>
              <a:rPr lang="vi-VN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… và có thể không điền.</a:t>
            </a:r>
            <a:endParaRPr lang="vi-VN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Kiểu dữ liệu trả về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như: từ khóa </a:t>
            </a:r>
            <a:r>
              <a:rPr lang="vi-VN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void, 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hay mọi kiểu dữ liệu như</a:t>
            </a:r>
            <a:r>
              <a:rPr lang="vi-VN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int, long, bool</a:t>
            </a:r>
            <a:r>
              <a:rPr lang="en-US" b="0" i="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ean</a:t>
            </a:r>
            <a:r>
              <a:rPr lang="vi-VN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vi-VN" b="0" i="0" dirty="0">
                <a:solidFill>
                  <a:srgbClr val="2B91A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SinhVien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Tên hàm:</a:t>
            </a:r>
            <a:endParaRPr lang="vi-VN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 tên gọi của </a:t>
            </a:r>
            <a:r>
              <a:rPr lang="vi-VN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Tên bạn có thể đặt tùy ý nhưng nên đặt tên theo quy tắc đặt tên để có sự đồng bộ ngầm định giữa các lập trình viên và dễ tìm, dễ nhớ </a:t>
            </a:r>
            <a:r>
              <a:rPr lang="en-US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Hãy xem cách khởi tạo </a:t>
            </a:r>
            <a:r>
              <a:rPr lang="vi-VN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giống khởi tạo một biến ở chỗ. Đều cần kiểu dữ liệu và tên. Có thể có các từ khóa. Tên để tái sử dụng </a:t>
            </a:r>
            <a:r>
              <a:rPr lang="vi-VN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ở nơi mong muốn.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b="0" i="0" dirty="0">
                <a:solidFill>
                  <a:srgbClr val="008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 </a:t>
            </a:r>
            <a:r>
              <a:rPr lang="vi-VN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 tham số truyền vào để sử dụng nội bộ trong hàm. Cấu trúc khởi tạo như một biến bình thường. Có thể không điền.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vi-VN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 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chỉ được khai báo bên trong </a:t>
            </a:r>
            <a:r>
              <a:rPr lang="vi-VN" b="0" i="0" dirty="0">
                <a:solidFill>
                  <a:srgbClr val="2B91A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vi-V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3ABF9-C45D-475E-B0B2-657BBB0E2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31" y="4232506"/>
            <a:ext cx="4258269" cy="25340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kiểu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trả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của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hàm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4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Các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kiểu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trả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về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của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hàm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6E632-9A58-4F3D-9EF7-1E4EA28F7C8F}"/>
              </a:ext>
            </a:extLst>
          </p:cNvPr>
          <p:cNvSpPr txBox="1"/>
          <p:nvPr/>
        </p:nvSpPr>
        <p:spPr>
          <a:xfrm>
            <a:off x="395536" y="955964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void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D055EBF-8AD8-47E0-9F3B-081D92F3F546}"/>
              </a:ext>
            </a:extLst>
          </p:cNvPr>
          <p:cNvSpPr/>
          <p:nvPr/>
        </p:nvSpPr>
        <p:spPr>
          <a:xfrm>
            <a:off x="3912729" y="1988767"/>
            <a:ext cx="544972" cy="276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CC345-E4D9-496D-8C55-3EB2203E6E2E}"/>
              </a:ext>
            </a:extLst>
          </p:cNvPr>
          <p:cNvSpPr txBox="1"/>
          <p:nvPr/>
        </p:nvSpPr>
        <p:spPr>
          <a:xfrm>
            <a:off x="395536" y="2960327"/>
            <a:ext cx="9832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Khi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ta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kèm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()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Sau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().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b="0" i="0" dirty="0">
              <a:solidFill>
                <a:srgbClr val="222C37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B22C7-EE85-43CA-BE26-5616F00F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2" y="1560815"/>
            <a:ext cx="2705071" cy="1111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79087-FC03-4507-A2C2-291EBB8C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668" y="1560815"/>
            <a:ext cx="3217148" cy="10068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2A0641-078F-4143-811E-44513F221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29" y="3947445"/>
            <a:ext cx="6005698" cy="27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67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395536" y="3645025"/>
            <a:ext cx="2700529" cy="151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Các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kiểu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trả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về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của</a:t>
            </a: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hàm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6E632-9A58-4F3D-9EF7-1E4EA28F7C8F}"/>
              </a:ext>
            </a:extLst>
          </p:cNvPr>
          <p:cNvSpPr txBox="1"/>
          <p:nvPr/>
        </p:nvSpPr>
        <p:spPr>
          <a:xfrm>
            <a:off x="395536" y="955964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800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0" dirty="0" err="1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b="1" i="0" dirty="0">
                <a:solidFill>
                  <a:srgbClr val="80008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void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3FB3E-1E17-4846-92C9-1B8BD52F9845}"/>
              </a:ext>
            </a:extLst>
          </p:cNvPr>
          <p:cNvSpPr txBox="1"/>
          <p:nvPr/>
        </p:nvSpPr>
        <p:spPr>
          <a:xfrm>
            <a:off x="395536" y="1583884"/>
            <a:ext cx="983239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void,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bắt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buộc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b="0" i="0" dirty="0">
                <a:solidFill>
                  <a:srgbClr val="222C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&lt;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(int, double,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…)</a:t>
            </a:r>
            <a:endParaRPr lang="en-US" sz="1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kiểu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lấy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gán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endParaRPr lang="en-US" sz="160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36D84-1330-44F8-B609-6B8A31C1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12252"/>
            <a:ext cx="1101243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3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Parameter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90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;p14">
            <a:extLst>
              <a:ext uri="{FF2B5EF4-FFF2-40B4-BE49-F238E27FC236}">
                <a16:creationId xmlns:a16="http://schemas.microsoft.com/office/drawing/2014/main" id="{E4E31174-3307-4712-8C5B-0BC7CAD81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;p14">
            <a:extLst>
              <a:ext uri="{FF2B5EF4-FFF2-40B4-BE49-F238E27FC236}">
                <a16:creationId xmlns:a16="http://schemas.microsoft.com/office/drawing/2014/main" id="{D8B9CA0B-82AD-4F7F-A772-F801A2F7179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Parameter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A2497-219E-4190-B05B-8F60AAE9C5BA}"/>
              </a:ext>
            </a:extLst>
          </p:cNvPr>
          <p:cNvSpPr txBox="1"/>
          <p:nvPr/>
        </p:nvSpPr>
        <p:spPr>
          <a:xfrm>
            <a:off x="561109" y="1122218"/>
            <a:ext cx="609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TinhTong2So()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6F8AB8-4AFB-403E-8DBF-33F34F6E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20" y="1556205"/>
            <a:ext cx="3002973" cy="300297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D8CF52-599A-41B3-A80C-61FE0675E55B}"/>
              </a:ext>
            </a:extLst>
          </p:cNvPr>
          <p:cNvSpPr/>
          <p:nvPr/>
        </p:nvSpPr>
        <p:spPr>
          <a:xfrm>
            <a:off x="7763722" y="1716617"/>
            <a:ext cx="1543040" cy="541429"/>
          </a:xfrm>
          <a:prstGeom prst="wedgeRoundRectCallout">
            <a:avLst>
              <a:gd name="adj1" fmla="val 79611"/>
              <a:gd name="adj2" fmla="val 989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3584C-F0F9-4F1B-B344-A41385CC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9" y="1556205"/>
            <a:ext cx="6768370" cy="254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92A60-69A8-481E-9F23-615A778D6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09" y="1556206"/>
            <a:ext cx="6948055" cy="3603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A7522-FDA5-427A-8F89-A3F98C8D7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09" y="1556204"/>
            <a:ext cx="7018298" cy="28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4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709</Words>
  <Application>Microsoft Office PowerPoint</Application>
  <PresentationFormat>Widescreen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Alegreya</vt:lpstr>
      <vt:lpstr>Arial</vt:lpstr>
      <vt:lpstr>Calibri</vt:lpstr>
      <vt:lpstr>Myriad Pro</vt:lpstr>
      <vt:lpstr>Noto Sans Symbols</vt:lpstr>
      <vt:lpstr>Quattrocento Sans</vt:lpstr>
      <vt:lpstr>Wingdings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179</cp:revision>
  <dcterms:modified xsi:type="dcterms:W3CDTF">2022-03-15T04:09:43Z</dcterms:modified>
</cp:coreProperties>
</file>